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14646</c:v>
                </c:pt>
                <c:pt idx="1">
                  <c:v>29539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14758</c:v>
                </c:pt>
                <c:pt idx="1">
                  <c:v>29331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747840"/>
        <c:axId val="350032256"/>
      </c:barChart>
      <c:catAx>
        <c:axId val="349747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50032256"/>
        <c:crosses val="autoZero"/>
        <c:auto val="1"/>
        <c:lblAlgn val="ctr"/>
        <c:lblOffset val="100"/>
        <c:noMultiLvlLbl val="0"/>
      </c:catAx>
      <c:valAx>
        <c:axId val="35003225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497478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123250218722661E-2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-1261.73</c:v>
                </c:pt>
                <c:pt idx="1">
                  <c:v>176.85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1661.7</c:v>
                </c:pt>
                <c:pt idx="1">
                  <c:v>15877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9164.7999999999993</c:v>
                </c:pt>
                <c:pt idx="1">
                  <c:v>8185.6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5081.4799999999996</c:v>
                </c:pt>
                <c:pt idx="1">
                  <c:v>5299.98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47204992"/>
        <c:axId val="347424640"/>
      </c:barChart>
      <c:catAx>
        <c:axId val="34720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47424640"/>
        <c:crosses val="autoZero"/>
        <c:auto val="1"/>
        <c:lblAlgn val="ctr"/>
        <c:lblOffset val="100"/>
        <c:tickLblSkip val="1"/>
        <c:noMultiLvlLbl val="0"/>
      </c:catAx>
      <c:valAx>
        <c:axId val="3474246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47204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452190402885085E-2"/>
          <c:y val="0.46090712143095214"/>
          <c:w val="0.67331667944316553"/>
          <c:h val="0.45921170795837501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14646.24</c:v>
                </c:pt>
                <c:pt idx="1">
                  <c:v>29539.43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526656"/>
        <c:axId val="347633152"/>
      </c:lineChart>
      <c:catAx>
        <c:axId val="347526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7633152"/>
        <c:crosses val="autoZero"/>
        <c:auto val="1"/>
        <c:lblAlgn val="ctr"/>
        <c:lblOffset val="100"/>
        <c:noMultiLvlLbl val="0"/>
      </c:catAx>
      <c:valAx>
        <c:axId val="347633152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4752665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5.1629843446533825E-2"/>
                  <c:y val="5.163252698614825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5.6137011937813945E-2"/>
                  <c:y val="8.014854477449719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5406852228978253E-2"/>
                  <c:y val="-3.776027240688253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физическая культура и спорт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0.109</c:v>
                </c:pt>
                <c:pt idx="1">
                  <c:v>6.3E-2</c:v>
                </c:pt>
                <c:pt idx="2">
                  <c:v>0.19900000000000001</c:v>
                </c:pt>
                <c:pt idx="3">
                  <c:v>0.11</c:v>
                </c:pt>
                <c:pt idx="4">
                  <c:v>0.501</c:v>
                </c:pt>
                <c:pt idx="5">
                  <c:v>1.7999999999999999E-2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0.23689</cdr:y>
    </cdr:from>
    <cdr:to>
      <cdr:x>0.68393</cdr:x>
      <cdr:y>0.63336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516295" y="1152128"/>
          <a:ext cx="3240360" cy="192824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0.29611</cdr:y>
    </cdr:from>
    <cdr:to>
      <cdr:x>0.82082</cdr:x>
      <cdr:y>0.79279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83" y="1440160"/>
          <a:ext cx="3600400" cy="241557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0.45717</cdr:x>
      <cdr:y>0.31092</cdr:y>
    </cdr:from>
    <cdr:to>
      <cdr:x>0.59547</cdr:x>
      <cdr:y>0.39319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47984" y="1512166"/>
          <a:ext cx="116410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+101,7%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0.41667</cdr:y>
    </cdr:from>
    <cdr:to>
      <cdr:x>0.47379</cdr:x>
      <cdr:y>0.625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50" y="720080"/>
          <a:ext cx="135130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</a:t>
          </a:r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101,7</a:t>
          </a:r>
          <a:r>
            <a: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 %</a:t>
          </a:r>
          <a:endParaRPr lang="ru-RU" sz="12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27" y="1700808"/>
            <a:ext cx="86778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Платошинского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92330274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30 325,34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29 539,43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785,91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97,4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30 532,55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29 331,19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1 201,36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96,1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-207,21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208,24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Платошинского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7384185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Платошинсого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4637167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+98,7%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42781600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623604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81579" y="4725144"/>
            <a:ext cx="758133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62,6 %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933056"/>
            <a:ext cx="82796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34,7 %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5490228"/>
            <a:ext cx="683947" cy="2520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0,6 %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4563125"/>
            <a:ext cx="683947" cy="45005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53,7 %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3212976"/>
            <a:ext cx="683947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27,7 %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2420888"/>
            <a:ext cx="683947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17,9 %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11760" y="5607241"/>
            <a:ext cx="753777" cy="270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- 8,6</a:t>
            </a:r>
            <a:r>
              <a:rPr lang="ru-RU" sz="1600" dirty="0" smtClean="0">
                <a:solidFill>
                  <a:prstClr val="black"/>
                </a:solidFill>
              </a:rPr>
              <a:t>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Платошинского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88" y="5373217"/>
            <a:ext cx="758133" cy="2340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11,3 %</a:t>
            </a:r>
            <a:endParaRPr lang="ru-RU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6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Платошинского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04454370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Платошинского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48824295"/>
              </p:ext>
            </p:extLst>
          </p:nvPr>
        </p:nvGraphicFramePr>
        <p:xfrm>
          <a:off x="251520" y="1484785"/>
          <a:ext cx="8568953" cy="5112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793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5 840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3 666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14 700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30 532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29 331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1 201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15243378"/>
              </p:ext>
            </p:extLst>
          </p:nvPr>
        </p:nvGraphicFramePr>
        <p:xfrm>
          <a:off x="107504" y="1052736"/>
          <a:ext cx="8928991" cy="5112568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8205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8601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9027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8812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215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89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9354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8434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28,7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920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48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76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11956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11956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40,8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58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43,6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585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30 532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29 331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1 201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96,1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61313"/>
              </p:ext>
            </p:extLst>
          </p:nvPr>
        </p:nvGraphicFramePr>
        <p:xfrm>
          <a:off x="107504" y="1196751"/>
          <a:ext cx="8784208" cy="512054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физической культуры и спорта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15 239,9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14 890,5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3 665,8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3 233,0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88,2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2 556,6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2 541,9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4 172,8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4 006,9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3 424,6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3 313,1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189,8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818,4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818,4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30 068,1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28 993,6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96,4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492280"/>
              </p:ext>
            </p:extLst>
          </p:nvPr>
        </p:nvGraphicFramePr>
        <p:xfrm>
          <a:off x="467543" y="1196752"/>
          <a:ext cx="8352931" cy="4536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1"/>
                <a:gridCol w="1152128"/>
                <a:gridCol w="1216871"/>
                <a:gridCol w="1088559"/>
                <a:gridCol w="934932"/>
              </a:tblGrid>
              <a:tr h="20861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3552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  <a:tr h="1739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Платошинского сельского поселения от 15.12.2021 № 198 "О бюджете Платошинского сельского поселения на 2022 год и на плановый период 2023 - 2024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355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10451</TotalTime>
  <Words>486</Words>
  <Application>Microsoft Office PowerPoint</Application>
  <PresentationFormat>Экран (4:3)</PresentationFormat>
  <Paragraphs>218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Платошинского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2023-04-28T04:53:07Z</dcterms:modified>
</cp:coreProperties>
</file>